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9" r:id="rId3"/>
    <p:sldId id="257" r:id="rId4"/>
    <p:sldId id="258" r:id="rId5"/>
    <p:sldId id="259" r:id="rId6"/>
    <p:sldId id="262" r:id="rId7"/>
    <p:sldId id="263" r:id="rId8"/>
    <p:sldId id="264" r:id="rId9"/>
    <p:sldId id="265" r:id="rId10"/>
    <p:sldId id="280" r:id="rId11"/>
    <p:sldId id="273" r:id="rId12"/>
    <p:sldId id="260" r:id="rId13"/>
    <p:sldId id="261" r:id="rId14"/>
    <p:sldId id="275" r:id="rId15"/>
    <p:sldId id="278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CFF"/>
    <a:srgbClr val="7580FF"/>
    <a:srgbClr val="E43E71"/>
    <a:srgbClr val="D48A88"/>
    <a:srgbClr val="CB4141"/>
    <a:srgbClr val="24F21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5" autoAdjust="0"/>
    <p:restoredTop sz="76095" autoAdjust="0"/>
  </p:normalViewPr>
  <p:slideViewPr>
    <p:cSldViewPr>
      <p:cViewPr varScale="1">
        <p:scale>
          <a:sx n="73" d="100"/>
          <a:sy n="73" d="100"/>
        </p:scale>
        <p:origin x="1182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65D8A-A5B5-4EF8-9E3E-9179CE693DA6}" type="datetimeFigureOut">
              <a:rPr lang="bg-BG" smtClean="0"/>
              <a:t>3.7.2016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6E313-37EC-492D-A384-D9B59EDA4CD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27338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cursion_(computer_science)#cite_note-2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63111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Tail</a:t>
            </a:r>
            <a:r>
              <a:rPr lang="en-US" baseline="0" dirty="0" smtClean="0"/>
              <a:t> recursive factorial calculation.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10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14564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common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programming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tactic is to divide a problem into sub-problems of the same type as the original, solve those sub-problems, and combine the results. This is often referred to as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divide-and-conquer method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when combined with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lookup table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 stores the results of solving sub-problems (to avoid solving them repeatedly and incurring extra computation time), it can be referred to as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programming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memoization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Finding path in labyrinth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one of the easiest algorithms for the purpose.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 data structures are known as recursive data structures.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with recursion is applicable too!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11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26022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Simplicity, effectiveness, elegance with power. This</a:t>
            </a:r>
            <a:r>
              <a:rPr lang="en-US" baseline="0" dirty="0" smtClean="0"/>
              <a:t> is how most of the recursive algorithms look like.</a:t>
            </a:r>
          </a:p>
          <a:p>
            <a:r>
              <a:rPr lang="en-US" baseline="0" dirty="0" smtClean="0"/>
              <a:t>But like once was said : “With great power comes great responsibility”.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12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70464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It's usually slower due to the overhead of maintaining the stack (when we</a:t>
            </a:r>
            <a:r>
              <a:rPr lang="en-US" sz="12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use the system stack – which is pretty common practice</a:t>
            </a:r>
            <a:r>
              <a:rPr lang="en-US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 require more memory (because of stack).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using big data or even bad algorithm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cause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StackOverflow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Exception.</a:t>
            </a:r>
            <a:endParaRPr lang="bg-B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13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67313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recursion makes your code simple and understandable. It can be used to solve difficult  tasks with</a:t>
            </a:r>
            <a:r>
              <a:rPr lang="en-US" baseline="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ease.</a:t>
            </a:r>
          </a:p>
          <a:p>
            <a:pPr>
              <a:buNone/>
            </a:pP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Arial" pitchFamily="34" charset="0"/>
              <a:buNone/>
            </a:pP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However stepping</a:t>
            </a:r>
            <a:r>
              <a:rPr lang="en-US" baseline="0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 the boundary</a:t>
            </a:r>
            <a:r>
              <a:rPr lang="en-US" baseline="0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make your</a:t>
            </a:r>
            <a:r>
              <a:rPr lang="en-US" baseline="0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 slow </a:t>
            </a:r>
            <a:r>
              <a:rPr lang="en-US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en-US" baseline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effective</a:t>
            </a: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14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28996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09472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Recursion is the process a procedure goes through when one of the steps of the procedure involves invoking the procedure itself. A procedure that goes through recursion is said to be 'recursive'.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instance,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procedure of unboxing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matroska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dolls: unbox the biggest one then the smaller one inside then the smaller one and so on until the last one which can’t be unboxed is reached.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16386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science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method where the solution to a problem depends on solutions to smaller instances of the same problem (as opposed to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).The approach can be applied to many types of problems, 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one of the central ideas of computer science.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Recursion is important because</a:t>
            </a:r>
            <a:r>
              <a:rPr lang="en-US" baseline="0" dirty="0" smtClean="0"/>
              <a:t> it is close to many problem-solving paradigms.  Recursive algorithms  are well-known in sorting(some of the fastest known algorithms for sorting are recursive – quicksort and </a:t>
            </a:r>
            <a:r>
              <a:rPr lang="en-US" baseline="0" dirty="0" err="1" smtClean="0"/>
              <a:t>mergesort</a:t>
            </a:r>
            <a:r>
              <a:rPr lang="en-US" baseline="0" dirty="0" smtClean="0"/>
              <a:t>). Recursion is used to define tree-like data structures and also algorithms for them(iteration through every element in tree). Also implementing solutions of more ‘abstract’ problems – e.g. Tower of Hanoi, Three  glasses problem etc.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77362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Fibonacci</a:t>
            </a:r>
            <a:r>
              <a:rPr lang="en-US" baseline="0" dirty="0" smtClean="0"/>
              <a:t> sequence amazes us with it’s so called golden ratio and it’s presents in nature(and in us too).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Click the link for more info!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5582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concept of building the Fibonacci recursive</a:t>
            </a:r>
            <a:r>
              <a:rPr lang="en-US" baseline="0" dirty="0" smtClean="0"/>
              <a:t> tree.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will the tree look like if we want to get the tenth element from the sequence?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11089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Bottom- end of recursion or</a:t>
            </a:r>
            <a:r>
              <a:rPr lang="en-US" baseline="0" dirty="0" smtClean="0"/>
              <a:t> widely known as a condition from which the function is not calling itself.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Depth – the level of “diving” into the recursion tree.</a:t>
            </a:r>
          </a:p>
          <a:p>
            <a:r>
              <a:rPr lang="en-US" baseline="0" dirty="0" smtClean="0"/>
              <a:t>When the depth is the biggest?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Directions – straight and reverse. In most cases before hitting the bottom of the recursion is straight direction and afterwards is reverse direction.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75174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baseline="0" dirty="0" smtClean="0"/>
              <a:t> of the previous slide.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30663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Direct – function calling itself directly.</a:t>
            </a:r>
          </a:p>
          <a:p>
            <a:endParaRPr lang="en-US" dirty="0" smtClean="0"/>
          </a:p>
          <a:p>
            <a:r>
              <a:rPr lang="en-US" dirty="0" smtClean="0"/>
              <a:t>Indirect</a:t>
            </a:r>
            <a:r>
              <a:rPr lang="en-US" baseline="0" dirty="0" smtClean="0"/>
              <a:t> – function calling itself(not directly) by using some sort of third-party function which calls the first one.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Tail – function that has nearly no reverse direction which it’s building it’s result before hitting the bottom of the recursion and after that directly returning the result.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02611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hyperlink" Target="http://csharphelper.com/blog/2015/08/recursively-draw-a-binary-tree-in-c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hanacademy.org/computer-programming/depth-first-traversals-of-binary-trees/934024358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spirationgreen.com/fibonacci-sequence-in-natur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hyperlink" Target="http://www.nakov.com/blog/2013/01/23/indirect-recursion/" TargetMode="Externa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1116" y="1295400"/>
            <a:ext cx="7772400" cy="110251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Recursion</a:t>
            </a: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3116" y="2397919"/>
            <a:ext cx="3200400" cy="4953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By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Georgi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Stoimenov</a:t>
            </a:r>
            <a:endParaRPr lang="bg-B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133350"/>
            <a:ext cx="50292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Demo: Tail recursion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57800" y="287655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way</a:t>
            </a:r>
            <a:endParaRPr lang="bg-BG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440055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Yes, this is an elephant’s ass.</a:t>
            </a:r>
            <a:endParaRPr lang="bg-BG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295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07" y="431469"/>
            <a:ext cx="5562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Recursive algorithms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2807" y="4100611"/>
            <a:ext cx="2667000" cy="41177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path in labyrinth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42807" y="2076450"/>
            <a:ext cx="2667000" cy="1524000"/>
          </a:xfrm>
          <a:prstGeom prst="roundRect">
            <a:avLst/>
          </a:prstGeom>
          <a:blipFill>
            <a:blip r:embed="rId4"/>
            <a:srcRect/>
            <a:stretch>
              <a:fillRect t="-8333" b="-8333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Tre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72470" y="1544105"/>
            <a:ext cx="2585337" cy="2057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71807" y="4112278"/>
            <a:ext cx="17471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/>
              </a:rPr>
              <a:t>Tree traversal</a:t>
            </a:r>
            <a:endParaRPr lang="bg-BG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127358" y="4100611"/>
            <a:ext cx="1143000" cy="468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7"/>
              </a:rPr>
              <a:t>Click me!</a:t>
            </a:r>
            <a:endParaRPr lang="bg-BG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 descr="SierpinskiTriangle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46358" y="1885950"/>
            <a:ext cx="19050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the idea behind Recursion?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recursion always applicable?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18461"/>
            <a:ext cx="41910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0" y="1075711"/>
            <a:ext cx="33528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US" dirty="0" smtClean="0">
              <a:solidFill>
                <a:srgbClr val="E43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6695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the attention!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62600" y="440055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 link here.</a:t>
            </a:r>
            <a:endParaRPr lang="bg-BG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31242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am I?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587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09" y="26670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actually a recursion?</a:t>
            </a: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 descr="MirrorRecursio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5400" y="1296601"/>
            <a:ext cx="2330077" cy="34522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871" y="1879728"/>
            <a:ext cx="4505738" cy="2286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675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Recursion in programming is…</a:t>
            </a: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</a:rPr>
              <a:t>The Fibonacci sequence - Demo</a:t>
            </a:r>
            <a:endParaRPr lang="bg-BG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39000" y="424815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  <a:hlinkClick r:id="rId4"/>
              </a:rPr>
              <a:t>Click me!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chemeClr val="accent2">
                    <a:alpha val="43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76" y="-84220"/>
            <a:ext cx="9144000" cy="5238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4013"/>
            <a:ext cx="4114800" cy="85725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How it works?</a:t>
            </a:r>
            <a:endParaRPr lang="bg-BG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6252029" y="20358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Fib(4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181600" y="141378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Fib(3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408715" y="24482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Fib(2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252029" y="244822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Fib(1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cxnSp>
        <p:nvCxnSpPr>
          <p:cNvPr id="14" name="Straight Arrow Connector 13"/>
          <p:cNvCxnSpPr>
            <a:stCxn id="8" idx="2"/>
            <a:endCxn id="9" idx="0"/>
          </p:cNvCxnSpPr>
          <p:nvPr/>
        </p:nvCxnSpPr>
        <p:spPr>
          <a:xfrm flipH="1">
            <a:off x="5638800" y="665250"/>
            <a:ext cx="1070429" cy="748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2"/>
            <a:endCxn id="51" idx="0"/>
          </p:cNvCxnSpPr>
          <p:nvPr/>
        </p:nvCxnSpPr>
        <p:spPr>
          <a:xfrm>
            <a:off x="6709229" y="665250"/>
            <a:ext cx="1037544" cy="748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9" idx="2"/>
            <a:endCxn id="11" idx="0"/>
          </p:cNvCxnSpPr>
          <p:nvPr/>
        </p:nvCxnSpPr>
        <p:spPr>
          <a:xfrm flipH="1">
            <a:off x="4865915" y="1875448"/>
            <a:ext cx="772885" cy="572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" idx="2"/>
            <a:endCxn id="12" idx="0"/>
          </p:cNvCxnSpPr>
          <p:nvPr/>
        </p:nvCxnSpPr>
        <p:spPr>
          <a:xfrm>
            <a:off x="5638800" y="1875448"/>
            <a:ext cx="1070429" cy="572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587750" y="3460454"/>
            <a:ext cx="105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Fib(1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5168900" y="346045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Fib(0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cxnSp>
        <p:nvCxnSpPr>
          <p:cNvPr id="38" name="Straight Arrow Connector 37"/>
          <p:cNvCxnSpPr>
            <a:stCxn id="11" idx="2"/>
            <a:endCxn id="36" idx="0"/>
          </p:cNvCxnSpPr>
          <p:nvPr/>
        </p:nvCxnSpPr>
        <p:spPr>
          <a:xfrm flipH="1">
            <a:off x="4114800" y="2909890"/>
            <a:ext cx="751115" cy="5505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" idx="2"/>
            <a:endCxn id="37" idx="0"/>
          </p:cNvCxnSpPr>
          <p:nvPr/>
        </p:nvCxnSpPr>
        <p:spPr>
          <a:xfrm>
            <a:off x="4865915" y="2909890"/>
            <a:ext cx="760185" cy="550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89573" y="141378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Fib(2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53" name="TextBox 52"/>
          <p:cNvSpPr txBox="1"/>
          <p:nvPr/>
        </p:nvSpPr>
        <p:spPr>
          <a:xfrm>
            <a:off x="8109402" y="24482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Fib(0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cxnSp>
        <p:nvCxnSpPr>
          <p:cNvPr id="54" name="Straight Arrow Connector 53"/>
          <p:cNvCxnSpPr>
            <a:stCxn id="51" idx="2"/>
            <a:endCxn id="12" idx="0"/>
          </p:cNvCxnSpPr>
          <p:nvPr/>
        </p:nvCxnSpPr>
        <p:spPr>
          <a:xfrm flipH="1">
            <a:off x="6709229" y="1875448"/>
            <a:ext cx="1037544" cy="572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2"/>
            <a:endCxn id="53" idx="0"/>
          </p:cNvCxnSpPr>
          <p:nvPr/>
        </p:nvCxnSpPr>
        <p:spPr>
          <a:xfrm>
            <a:off x="7746773" y="1875448"/>
            <a:ext cx="819829" cy="572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36" grpId="0"/>
      <p:bldP spid="37" grpId="0"/>
      <p:bldP spid="51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209550"/>
            <a:ext cx="5886450" cy="8572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Specifics of the recursion</a:t>
            </a: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009650" y="2190450"/>
            <a:ext cx="1447800" cy="1448471"/>
          </a:xfrm>
          <a:prstGeom prst="ellipse">
            <a:avLst/>
          </a:prstGeom>
          <a:blipFill>
            <a:blip r:embed="rId4">
              <a:extLst/>
            </a:blip>
            <a:srcRect/>
            <a:stretch>
              <a:fillRect l="-16698" r="-176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TextBox 4"/>
          <p:cNvSpPr txBox="1"/>
          <p:nvPr/>
        </p:nvSpPr>
        <p:spPr>
          <a:xfrm>
            <a:off x="1238250" y="3743626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Bottom</a:t>
            </a:r>
            <a:endParaRPr lang="bg-BG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695696" y="2190450"/>
            <a:ext cx="1428758" cy="1429420"/>
          </a:xfrm>
          <a:prstGeom prst="ellipse">
            <a:avLst/>
          </a:prstGeom>
          <a:blipFill>
            <a:blip r:embed="rId5"/>
            <a:srcRect/>
            <a:stretch>
              <a:fillRect l="-38851" r="-388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TextBox 6"/>
          <p:cNvSpPr txBox="1"/>
          <p:nvPr/>
        </p:nvSpPr>
        <p:spPr>
          <a:xfrm>
            <a:off x="3914775" y="369630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Depth</a:t>
            </a:r>
            <a:endParaRPr lang="bg-BG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43700" y="3686475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Directions</a:t>
            </a:r>
            <a:endParaRPr lang="bg-BG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6667500" y="2190750"/>
            <a:ext cx="609600" cy="1429420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Up Arrow 11"/>
          <p:cNvSpPr/>
          <p:nvPr/>
        </p:nvSpPr>
        <p:spPr>
          <a:xfrm rot="10800000">
            <a:off x="7391400" y="2190750"/>
            <a:ext cx="609600" cy="1429420"/>
          </a:xfrm>
          <a:prstGeom prst="upArrow">
            <a:avLst/>
          </a:prstGeom>
          <a:solidFill>
            <a:srgbClr val="E43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9" grpId="0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67264" y="1231582"/>
            <a:ext cx="7848600" cy="34135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TextBox 4"/>
          <p:cNvSpPr txBox="1"/>
          <p:nvPr/>
        </p:nvSpPr>
        <p:spPr>
          <a:xfrm>
            <a:off x="567264" y="1276348"/>
            <a:ext cx="7848600" cy="3323987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112CFF"/>
                </a:solidFill>
              </a:rPr>
              <a:t>private static long </a:t>
            </a:r>
            <a:r>
              <a:rPr lang="en-US" sz="1400" dirty="0" err="1" smtClean="0"/>
              <a:t>GetModifiedFibonacci</a:t>
            </a:r>
            <a:r>
              <a:rPr lang="en-US" sz="1400" dirty="0" smtClean="0"/>
              <a:t>(</a:t>
            </a:r>
            <a:r>
              <a:rPr lang="en-US" sz="1400" dirty="0" err="1" smtClean="0"/>
              <a:t>int</a:t>
            </a:r>
            <a:r>
              <a:rPr lang="en-US" sz="1400" dirty="0" smtClean="0"/>
              <a:t> n)</a:t>
            </a:r>
          </a:p>
          <a:p>
            <a:r>
              <a:rPr lang="bg-BG" sz="1400" dirty="0" smtClean="0"/>
              <a:t>{</a:t>
            </a:r>
          </a:p>
          <a:p>
            <a:r>
              <a:rPr lang="en-US" sz="1400" dirty="0" smtClean="0"/>
              <a:t>        if (n &lt;= 2)</a:t>
            </a:r>
          </a:p>
          <a:p>
            <a:r>
              <a:rPr lang="bg-BG" sz="1400" dirty="0" smtClean="0"/>
              <a:t>        {</a:t>
            </a:r>
          </a:p>
          <a:p>
            <a:r>
              <a:rPr lang="en-US" sz="1400" dirty="0" smtClean="0"/>
              <a:t>            </a:t>
            </a:r>
            <a:r>
              <a:rPr lang="en-US" sz="1400" dirty="0" smtClean="0">
                <a:solidFill>
                  <a:srgbClr val="112CFF"/>
                </a:solidFill>
              </a:rPr>
              <a:t>return</a:t>
            </a:r>
            <a:r>
              <a:rPr lang="en-US" sz="1400" dirty="0" smtClean="0"/>
              <a:t> 1;</a:t>
            </a:r>
          </a:p>
          <a:p>
            <a:r>
              <a:rPr lang="bg-BG" sz="1400" dirty="0" smtClean="0"/>
              <a:t>        }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         long result = 5;</a:t>
            </a:r>
          </a:p>
          <a:p>
            <a:endParaRPr lang="bg-BG" sz="1400" dirty="0" smtClean="0"/>
          </a:p>
          <a:p>
            <a:r>
              <a:rPr lang="en-US" sz="1400" dirty="0" smtClean="0"/>
              <a:t>         result += </a:t>
            </a:r>
            <a:r>
              <a:rPr lang="en-US" sz="1400" dirty="0" err="1" smtClean="0"/>
              <a:t>GetModifiedFibonacci</a:t>
            </a:r>
            <a:r>
              <a:rPr lang="en-US" sz="1400" dirty="0" smtClean="0"/>
              <a:t>(n - 1) + </a:t>
            </a:r>
            <a:r>
              <a:rPr lang="en-US" sz="1400" dirty="0" err="1" smtClean="0"/>
              <a:t>GetModifiedFibonacci</a:t>
            </a:r>
            <a:r>
              <a:rPr lang="en-US" sz="1400" dirty="0" smtClean="0"/>
              <a:t>(n - 2);</a:t>
            </a:r>
          </a:p>
          <a:p>
            <a:endParaRPr lang="bg-BG" sz="1400" dirty="0" smtClean="0"/>
          </a:p>
          <a:p>
            <a:r>
              <a:rPr lang="en-US" sz="1400" dirty="0" smtClean="0"/>
              <a:t>         result = result * n;</a:t>
            </a:r>
          </a:p>
          <a:p>
            <a:endParaRPr lang="bg-BG" sz="1400" dirty="0" smtClean="0"/>
          </a:p>
          <a:p>
            <a:r>
              <a:rPr lang="en-US" sz="1400" dirty="0" smtClean="0"/>
              <a:t>         </a:t>
            </a:r>
            <a:r>
              <a:rPr lang="en-US" sz="1400" dirty="0" smtClean="0">
                <a:solidFill>
                  <a:srgbClr val="112CFF"/>
                </a:solidFill>
              </a:rPr>
              <a:t>return</a:t>
            </a:r>
            <a:r>
              <a:rPr lang="en-US" sz="1400" dirty="0" smtClean="0"/>
              <a:t> result;</a:t>
            </a:r>
          </a:p>
          <a:p>
            <a:r>
              <a:rPr lang="bg-BG" sz="1400" dirty="0" smtClean="0"/>
              <a:t>}</a:t>
            </a:r>
            <a:endParaRPr lang="en-US" sz="1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Modified Fibonacci</a:t>
            </a:r>
            <a:endParaRPr lang="bg-B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10800000">
            <a:off x="1972137" y="2219564"/>
            <a:ext cx="838200" cy="15240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TextBox 8"/>
          <p:cNvSpPr txBox="1"/>
          <p:nvPr/>
        </p:nvSpPr>
        <p:spPr>
          <a:xfrm>
            <a:off x="2895599" y="211109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Bottom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4305300" y="2533650"/>
            <a:ext cx="990600" cy="15240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TextBox 10"/>
          <p:cNvSpPr txBox="1"/>
          <p:nvPr/>
        </p:nvSpPr>
        <p:spPr>
          <a:xfrm>
            <a:off x="4038600" y="161232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Straight move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14400" y="3562350"/>
            <a:ext cx="51816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 rot="10800000">
            <a:off x="2743200" y="3727507"/>
            <a:ext cx="1219200" cy="15240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TextBox 16"/>
          <p:cNvSpPr txBox="1"/>
          <p:nvPr/>
        </p:nvSpPr>
        <p:spPr>
          <a:xfrm>
            <a:off x="4191000" y="3619041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Backward move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914400" y="4400550"/>
            <a:ext cx="1143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8" grpId="0" animBg="1"/>
      <p:bldP spid="9" grpId="0"/>
      <p:bldP spid="10" grpId="0" animBg="1"/>
      <p:bldP spid="11" grpId="0"/>
      <p:bldP spid="16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Recursion types</a:t>
            </a:r>
            <a:endParaRPr lang="bg-B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757587" y="1564381"/>
            <a:ext cx="1982118" cy="1981200"/>
          </a:xfrm>
          <a:prstGeom prst="ellipse">
            <a:avLst/>
          </a:prstGeom>
          <a:blipFill>
            <a:blip r:embed="rId4"/>
            <a:srcRect/>
            <a:stretch>
              <a:fillRect l="-23590" r="-235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Right Arrow 5"/>
          <p:cNvSpPr/>
          <p:nvPr/>
        </p:nvSpPr>
        <p:spPr>
          <a:xfrm rot="7033004">
            <a:off x="3383171" y="2233858"/>
            <a:ext cx="1612990" cy="21520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Right Arrow 11"/>
          <p:cNvSpPr/>
          <p:nvPr/>
        </p:nvSpPr>
        <p:spPr>
          <a:xfrm>
            <a:off x="3810000" y="3118542"/>
            <a:ext cx="1612990" cy="215208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Right Arrow 12"/>
          <p:cNvSpPr/>
          <p:nvPr/>
        </p:nvSpPr>
        <p:spPr>
          <a:xfrm rot="14555557">
            <a:off x="4289020" y="2222280"/>
            <a:ext cx="1612990" cy="215208"/>
          </a:xfrm>
          <a:prstGeom prst="rightArrow">
            <a:avLst/>
          </a:prstGeom>
          <a:solidFill>
            <a:srgbClr val="CB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/>
        </p:nvSpPr>
        <p:spPr>
          <a:xfrm>
            <a:off x="1289339" y="383490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55084" y="3829324"/>
            <a:ext cx="92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Indirect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6770840" y="1575046"/>
            <a:ext cx="1982118" cy="1981200"/>
          </a:xfrm>
          <a:prstGeom prst="ellipse">
            <a:avLst/>
          </a:prstGeom>
          <a:blipFill>
            <a:blip r:embed="rId6"/>
            <a:srcRect/>
            <a:stretch>
              <a:fillRect l="-11464" r="-392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TextBox 10"/>
          <p:cNvSpPr txBox="1"/>
          <p:nvPr/>
        </p:nvSpPr>
        <p:spPr>
          <a:xfrm>
            <a:off x="7457099" y="3883397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Tail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12" grpId="0" animBg="1"/>
      <p:bldP spid="12" grpId="1" animBg="1"/>
      <p:bldP spid="13" grpId="0" animBg="1"/>
      <p:bldP spid="13" grpId="1" animBg="1"/>
      <p:bldP spid="10" grpId="0"/>
      <p:bldP spid="10" grpId="1"/>
      <p:bldP spid="15" grpId="0"/>
      <p:bldP spid="15" grpId="1"/>
      <p:bldP spid="9" grpId="0" animBg="1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2300</TotalTime>
  <Words>553</Words>
  <Application>Microsoft Office PowerPoint</Application>
  <PresentationFormat>On-screen Show (16:9)</PresentationFormat>
  <Paragraphs>113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Recursion</vt:lpstr>
      <vt:lpstr>Who am I?</vt:lpstr>
      <vt:lpstr>What is actually a recursion?</vt:lpstr>
      <vt:lpstr>Recursion in programming is…</vt:lpstr>
      <vt:lpstr>The Fibonacci sequence - Demo</vt:lpstr>
      <vt:lpstr>How it works?</vt:lpstr>
      <vt:lpstr>Specifics of the recursion</vt:lpstr>
      <vt:lpstr>Modified Fibonacci</vt:lpstr>
      <vt:lpstr>Recursion types</vt:lpstr>
      <vt:lpstr>Demo: Tail recursion</vt:lpstr>
      <vt:lpstr>Recursive algorithms</vt:lpstr>
      <vt:lpstr>What is the idea behind Recursion?</vt:lpstr>
      <vt:lpstr>Is recursion always applicable?</vt:lpstr>
      <vt:lpstr>Conclusion</vt:lpstr>
      <vt:lpstr>Thanks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Recursion and recursive algorithms</dc:title>
  <dc:creator>Георги</dc:creator>
  <cp:lastModifiedBy>Георги</cp:lastModifiedBy>
  <cp:revision>112</cp:revision>
  <dcterms:created xsi:type="dcterms:W3CDTF">2006-08-16T00:00:00Z</dcterms:created>
  <dcterms:modified xsi:type="dcterms:W3CDTF">2016-07-03T06:26:27Z</dcterms:modified>
</cp:coreProperties>
</file>